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3" r:id="rId3"/>
    <p:sldId id="274" r:id="rId4"/>
    <p:sldId id="259" r:id="rId5"/>
    <p:sldId id="260" r:id="rId6"/>
    <p:sldId id="266" r:id="rId7"/>
    <p:sldId id="261" r:id="rId8"/>
    <p:sldId id="277" r:id="rId9"/>
    <p:sldId id="276" r:id="rId10"/>
    <p:sldId id="262" r:id="rId11"/>
    <p:sldId id="271" r:id="rId12"/>
    <p:sldId id="272" r:id="rId13"/>
    <p:sldId id="275" r:id="rId14"/>
    <p:sldId id="278" r:id="rId15"/>
    <p:sldId id="267" r:id="rId16"/>
    <p:sldId id="268" r:id="rId17"/>
    <p:sldId id="269" r:id="rId18"/>
    <p:sldId id="270" r:id="rId19"/>
    <p:sldId id="264" r:id="rId20"/>
    <p:sldId id="25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818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232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6F375-9433-4C8E-AACB-A9A04CEA22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E7071A-2347-4F3A-82EA-D7715719D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9385D-16EE-4C12-9829-B3B4A121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E12E6-B6D4-4D14-94B4-9318912AF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BEC9C-33E3-4928-AE74-C8D8652E7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65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4C7FC-05C7-42BB-8AC3-E7804403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876E06-E6FA-47D7-898D-AD4A1D65CA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A3F9C-9014-4406-80EA-419DEB659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E6F87-0C73-4BB1-9C1A-D634EA7AA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DD547-33A6-470F-8454-6663790A7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54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0141D3-1E96-45F7-BC4C-F4EB0665ED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BCF6D7-28AC-40A4-BA24-D31CEB319E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73D6E-1A82-4B94-AFA0-F0611AC6E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A86B9-6159-42F8-B3F0-B019EF60D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BFB63-3ABB-4AC0-B5EE-51080C4B8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34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E4B9E-BA95-4B9A-B7BB-5A5786D87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E2128-38D4-4610-9568-90C60A0DA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3458C-A4B5-4E21-98FE-C6C95CA31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3D1EB-5AD3-452C-A002-95AC461E6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2246E-E686-4EF4-9961-129B970ED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246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B95A7-FCA9-4950-9337-8BD601DC4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A6DC88-6A10-4FA3-A62C-E95E966E3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EC4F2-A418-44B9-A26E-8310FCE25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20909-36C3-4560-9A76-E1BF08773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EC563-C0D8-4B48-89C7-4952779DA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77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1F0C5-01BA-46D9-BB97-E6D7B2835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63587-31B3-4C49-A409-9C6D425DAF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D69670-DB97-453C-8E19-579C80F59E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577D68-30B0-42A4-9202-D58C14E6E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F4A539-2784-4439-80E1-A32EC069F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57269-2BF6-40E7-AAF1-910712DA8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91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2745A-E8B7-4623-AC39-90DB44375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AC1DEC-BE0E-431D-9CB8-5F76260A0E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578E6-2638-4236-8710-3FFF0F81A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18118A-1123-48A9-B537-2AE5A816B5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EF53DA-4EA8-45F7-9B8A-CB8B372CB1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EE91F8-04F5-4119-BDAE-0BDF6514E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EAA186-862F-4CF2-85FF-AB1FA2AC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11751E-B0E9-4F73-85EA-EF2A7068B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851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2EDE-C0B3-4794-A23A-474964621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B38C6A-6519-48E8-BD81-3367BE202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13E79D-86DD-452C-A237-8A39A73F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3ABDFE-2615-4D24-A238-03A356FE1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060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0F6820-C765-4DD9-8292-DDD90F3D4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BCC4F5-A370-4476-A808-2D94B1005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32057-9C3D-4EDB-B96F-18091B5A8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447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93499-EA7A-4AFA-A032-2E250C79C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C1740-CF84-48C6-AAC3-6DCA9D2DC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D2F418-F917-4217-9273-F8EAAFA08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9F065-59D3-4311-9A17-C5AAD4435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A94D32-C5B4-4F8F-8329-A4259BB0A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3C5B6-88C5-4C8D-9CF6-0A0E8DEE6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44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8A2D2-C62F-4558-8A72-5676B46D1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83416-3D53-45A9-8896-71B73FDFA6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FA42B-5239-46BB-9843-343B35FFC6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6291C1-0678-4856-9B28-A3E14306F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E41503-835F-49F0-882F-0161FC88A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F6717-2AC2-4E3A-B258-017C6ED80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009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CBD852-F2ED-40CC-8EFA-019FD41E7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13B2B5-683A-4F17-8962-36A368119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5FE0C-B361-46B6-924D-2A02DCC818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DCEDB-372A-4144-AA35-2E724BC9910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64B11-831C-411D-B503-ACB8D4CE7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01769-A43D-415A-BB3A-B27BA6E9C6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860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distill.pub/2016/handwriting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colah.github.io/posts/2015-08-Understanding-LSTMs/" TargetMode="External"/><Relationship Id="rId2" Type="http://schemas.openxmlformats.org/officeDocument/2006/relationships/hyperlink" Target="https://arxiv.org/pdf/1308.0850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ubscription.packtpub.com/book/big_data_and_business_intelligence/9781788831307/3/ch03lvl1sec25/various-architectures" TargetMode="External"/><Relationship Id="rId11" Type="http://schemas.openxmlformats.org/officeDocument/2006/relationships/hyperlink" Target="https://www.tensorflow.org/probability" TargetMode="External"/><Relationship Id="rId5" Type="http://schemas.openxmlformats.org/officeDocument/2006/relationships/hyperlink" Target="http://www.cs.toronto.edu/~graves/handwriting.cgi" TargetMode="External"/><Relationship Id="rId10" Type="http://schemas.openxmlformats.org/officeDocument/2006/relationships/hyperlink" Target="https://github.com/cpmpercussion/keras-mdn-layer" TargetMode="External"/><Relationship Id="rId4" Type="http://schemas.openxmlformats.org/officeDocument/2006/relationships/hyperlink" Target="https://arxiv.org/abs/1706.03762" TargetMode="External"/><Relationship Id="rId9" Type="http://schemas.openxmlformats.org/officeDocument/2006/relationships/hyperlink" Target="http://blog.otoro.net/2015/11/24/mixture-density-networks-with-tensorflow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s://github.com/raghavbali/handwritten_text_dhs_av_2019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0D28F-AAD8-4589-8940-47AC7A3A62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A90983-1941-4B1C-9647-1EB1034D18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DBAA53-2E00-42DB-A684-269CBE290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3C7E6B-C4EA-47B0-B4BD-DABB0D67EF06}"/>
              </a:ext>
            </a:extLst>
          </p:cNvPr>
          <p:cNvSpPr txBox="1"/>
          <p:nvPr/>
        </p:nvSpPr>
        <p:spPr>
          <a:xfrm>
            <a:off x="728869" y="2986743"/>
            <a:ext cx="60307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Synthetic Handwritten Text Data Generation using Deep Learning 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D456C9-E4C5-644E-9789-2C09A86415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t="8924"/>
          <a:stretch/>
        </p:blipFill>
        <p:spPr>
          <a:xfrm>
            <a:off x="728869" y="4032925"/>
            <a:ext cx="3784600" cy="89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2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3B9A7-6AB6-ED4F-B99F-DAACBD564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139"/>
            <a:ext cx="10515600" cy="1325563"/>
          </a:xfrm>
        </p:spPr>
        <p:txBody>
          <a:bodyPr/>
          <a:lstStyle/>
          <a:p>
            <a:r>
              <a:rPr lang="en-US" dirty="0"/>
              <a:t>Network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8D4FB-CC16-DC4F-B9D7-73DAAC46A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LSTMs</a:t>
            </a:r>
          </a:p>
          <a:p>
            <a:r>
              <a:rPr lang="en-US" dirty="0"/>
              <a:t>Skip Connections</a:t>
            </a:r>
          </a:p>
          <a:p>
            <a:r>
              <a:rPr lang="en-US" dirty="0"/>
              <a:t>Mixture Density Networks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2815ED-4D04-254B-9FFB-1466DF42A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835" y="1509203"/>
            <a:ext cx="6240303" cy="43544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64D21C-8E60-B74A-A089-17A8A71459D6}"/>
              </a:ext>
            </a:extLst>
          </p:cNvPr>
          <p:cNvSpPr/>
          <p:nvPr/>
        </p:nvSpPr>
        <p:spPr>
          <a:xfrm>
            <a:off x="8542981" y="6632442"/>
            <a:ext cx="320472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i="1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</a:rPr>
              <a:t>Image Source: </a:t>
            </a:r>
            <a:r>
              <a:rPr lang="en-IN" sz="800" dirty="0">
                <a:solidFill>
                  <a:schemeClr val="bg1">
                    <a:lumMod val="50000"/>
                  </a:schemeClr>
                </a:solidFill>
              </a:rPr>
              <a:t>Generating Sequences With Recurrent Neural Networks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25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3B9A7-6AB6-ED4F-B99F-DAACBD564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139"/>
            <a:ext cx="10515600" cy="1325563"/>
          </a:xfrm>
        </p:spPr>
        <p:txBody>
          <a:bodyPr/>
          <a:lstStyle/>
          <a:p>
            <a:r>
              <a:rPr lang="en-US" dirty="0"/>
              <a:t>Gaussian Distributions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9DAE914-BB51-A041-966D-F299865D79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245" y="1416097"/>
            <a:ext cx="4544062" cy="5027196"/>
          </a:xfrm>
        </p:spPr>
      </p:pic>
    </p:spTree>
    <p:extLst>
      <p:ext uri="{BB962C8B-B14F-4D97-AF65-F5344CB8AC3E}">
        <p14:creationId xmlns:p14="http://schemas.microsoft.com/office/powerpoint/2010/main" val="747385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3B9A7-6AB6-ED4F-B99F-DAACBD564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139"/>
            <a:ext cx="10515600" cy="1325563"/>
          </a:xfrm>
        </p:spPr>
        <p:txBody>
          <a:bodyPr/>
          <a:lstStyle/>
          <a:p>
            <a:r>
              <a:rPr lang="en-US" dirty="0"/>
              <a:t>Gaussian Distributions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F50EFE-6B3E-4E4A-ADA7-8DC3B8D80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known as :</a:t>
            </a:r>
          </a:p>
          <a:p>
            <a:pPr lvl="1"/>
            <a:r>
              <a:rPr lang="en-US" sz="2000" dirty="0"/>
              <a:t>Normal Distribution</a:t>
            </a:r>
          </a:p>
          <a:p>
            <a:pPr lvl="1"/>
            <a:r>
              <a:rPr lang="en-US" sz="2000" dirty="0"/>
              <a:t>Bell Curve</a:t>
            </a:r>
          </a:p>
          <a:p>
            <a:r>
              <a:rPr lang="en-US" dirty="0"/>
              <a:t>Central Limit Theorem?</a:t>
            </a:r>
          </a:p>
          <a:p>
            <a:r>
              <a:rPr lang="en-US" dirty="0"/>
              <a:t>Notation:</a:t>
            </a:r>
          </a:p>
          <a:p>
            <a:r>
              <a:rPr lang="en-US" dirty="0"/>
              <a:t>Probability Density: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4F01A-4BA1-2443-AF88-90544280F3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412" r="8180" b="63344"/>
          <a:stretch/>
        </p:blipFill>
        <p:spPr>
          <a:xfrm>
            <a:off x="2595379" y="3606272"/>
            <a:ext cx="1783582" cy="3266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6D6FAE-750B-1B44-AA10-4BAE577169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302" r="48190"/>
          <a:stretch/>
        </p:blipFill>
        <p:spPr>
          <a:xfrm>
            <a:off x="4134132" y="3891069"/>
            <a:ext cx="2032988" cy="7180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4C64F8-1F73-8348-A5E3-BACB4CBE33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48" t="3200" r="988" b="2724"/>
          <a:stretch/>
        </p:blipFill>
        <p:spPr>
          <a:xfrm>
            <a:off x="6380480" y="3474720"/>
            <a:ext cx="5811520" cy="298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64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3B9A7-6AB6-ED4F-B99F-DAACBD564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139"/>
            <a:ext cx="10515600" cy="1325563"/>
          </a:xfrm>
        </p:spPr>
        <p:txBody>
          <a:bodyPr/>
          <a:lstStyle/>
          <a:p>
            <a:r>
              <a:rPr lang="en-US" dirty="0"/>
              <a:t>Gaussian Mixtures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2BAF4A-3707-AA48-8955-03EAE9990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591" y="1462727"/>
            <a:ext cx="5156200" cy="4051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BF43D3-FDFB-B648-B044-BD239F24A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62" y="2232295"/>
            <a:ext cx="5532829" cy="277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765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3B9A7-6AB6-ED4F-B99F-DAACBD564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139"/>
            <a:ext cx="10515600" cy="1325563"/>
          </a:xfrm>
        </p:spPr>
        <p:txBody>
          <a:bodyPr/>
          <a:lstStyle/>
          <a:p>
            <a:r>
              <a:rPr lang="en-US" dirty="0"/>
              <a:t>Training &amp; Prediction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D5CA4DA-0EAA-2748-BD47-76EF482788F6}"/>
              </a:ext>
            </a:extLst>
          </p:cNvPr>
          <p:cNvGrpSpPr/>
          <p:nvPr/>
        </p:nvGrpSpPr>
        <p:grpSpPr>
          <a:xfrm>
            <a:off x="77267" y="1429068"/>
            <a:ext cx="7429476" cy="2050383"/>
            <a:chOff x="77267" y="1429068"/>
            <a:chExt cx="7429476" cy="2050383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31C6E51-E9D6-F048-801E-76F0AF5DFD3B}"/>
                </a:ext>
              </a:extLst>
            </p:cNvPr>
            <p:cNvGrpSpPr/>
            <p:nvPr/>
          </p:nvGrpSpPr>
          <p:grpSpPr>
            <a:xfrm>
              <a:off x="1476756" y="1429068"/>
              <a:ext cx="859536" cy="2050383"/>
              <a:chOff x="1609344" y="1957368"/>
              <a:chExt cx="859536" cy="2050383"/>
            </a:xfrm>
          </p:grpSpPr>
          <p:sp>
            <p:nvSpPr>
              <p:cNvPr id="53" name="Rounded Rectangle 52">
                <a:extLst>
                  <a:ext uri="{FF2B5EF4-FFF2-40B4-BE49-F238E27FC236}">
                    <a16:creationId xmlns:a16="http://schemas.microsoft.com/office/drawing/2014/main" id="{6B85BFEF-6048-2C45-A780-89539663ED06}"/>
                  </a:ext>
                </a:extLst>
              </p:cNvPr>
              <p:cNvSpPr/>
              <p:nvPr/>
            </p:nvSpPr>
            <p:spPr>
              <a:xfrm>
                <a:off x="1609344" y="2697480"/>
                <a:ext cx="859536" cy="694944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RNN Network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FD4A127-E4D4-AC42-BDFA-9C58469A7988}"/>
                  </a:ext>
                </a:extLst>
              </p:cNvPr>
              <p:cNvSpPr txBox="1"/>
              <p:nvPr/>
            </p:nvSpPr>
            <p:spPr>
              <a:xfrm>
                <a:off x="1787652" y="3730752"/>
                <a:ext cx="5029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x</a:t>
                </a:r>
                <a:r>
                  <a:rPr lang="en-US" sz="1200" baseline="-25000" dirty="0"/>
                  <a:t>1</a:t>
                </a:r>
                <a:r>
                  <a:rPr lang="en-US" sz="1200" dirty="0"/>
                  <a:t>,y</a:t>
                </a:r>
                <a:r>
                  <a:rPr lang="en-US" sz="1200" baseline="-25000" dirty="0"/>
                  <a:t>1</a:t>
                </a: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895DC464-8598-3D48-907D-0B5F43454467}"/>
                  </a:ext>
                </a:extLst>
              </p:cNvPr>
              <p:cNvCxnSpPr>
                <a:stCxn id="54" idx="0"/>
                <a:endCxn id="53" idx="2"/>
              </p:cNvCxnSpPr>
              <p:nvPr/>
            </p:nvCxnSpPr>
            <p:spPr>
              <a:xfrm flipV="1">
                <a:off x="2039112" y="3392424"/>
                <a:ext cx="0" cy="3383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CA3E0AF-5548-F042-AAB0-DB82CAF2F9AA}"/>
                  </a:ext>
                </a:extLst>
              </p:cNvPr>
              <p:cNvSpPr txBox="1"/>
              <p:nvPr/>
            </p:nvSpPr>
            <p:spPr>
              <a:xfrm>
                <a:off x="1787652" y="1957368"/>
                <a:ext cx="5029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x</a:t>
                </a:r>
                <a:r>
                  <a:rPr lang="en-US" sz="1200" baseline="-25000" dirty="0"/>
                  <a:t>2</a:t>
                </a:r>
                <a:r>
                  <a:rPr lang="en-US" sz="1200" dirty="0"/>
                  <a:t>,y</a:t>
                </a:r>
                <a:r>
                  <a:rPr lang="en-US" sz="1200" baseline="-25000" dirty="0"/>
                  <a:t>2</a:t>
                </a:r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BFBE578F-1578-9244-A802-30EB813BE9ED}"/>
                  </a:ext>
                </a:extLst>
              </p:cNvPr>
              <p:cNvCxnSpPr>
                <a:stCxn id="53" idx="0"/>
                <a:endCxn id="56" idx="2"/>
              </p:cNvCxnSpPr>
              <p:nvPr/>
            </p:nvCxnSpPr>
            <p:spPr>
              <a:xfrm flipV="1">
                <a:off x="2039112" y="2234367"/>
                <a:ext cx="0" cy="4631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0F78AFC5-2DBC-E149-BF91-256CA975AD20}"/>
                </a:ext>
              </a:extLst>
            </p:cNvPr>
            <p:cNvGrpSpPr/>
            <p:nvPr/>
          </p:nvGrpSpPr>
          <p:grpSpPr>
            <a:xfrm>
              <a:off x="2966226" y="1429068"/>
              <a:ext cx="859536" cy="2050383"/>
              <a:chOff x="1609344" y="1957368"/>
              <a:chExt cx="859536" cy="2050383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A12EC1C8-9E49-8042-89D6-99801D2D050B}"/>
                  </a:ext>
                </a:extLst>
              </p:cNvPr>
              <p:cNvSpPr/>
              <p:nvPr/>
            </p:nvSpPr>
            <p:spPr>
              <a:xfrm>
                <a:off x="1609344" y="2697480"/>
                <a:ext cx="859536" cy="694944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RNN Network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387B147-BEE9-6D4E-BC16-DE99AEC6AB9F}"/>
                  </a:ext>
                </a:extLst>
              </p:cNvPr>
              <p:cNvSpPr txBox="1"/>
              <p:nvPr/>
            </p:nvSpPr>
            <p:spPr>
              <a:xfrm>
                <a:off x="1787652" y="3730752"/>
                <a:ext cx="5029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x</a:t>
                </a:r>
                <a:r>
                  <a:rPr lang="en-US" sz="1200" baseline="-25000" dirty="0"/>
                  <a:t>2</a:t>
                </a:r>
                <a:r>
                  <a:rPr lang="en-US" sz="1200" dirty="0"/>
                  <a:t>,y</a:t>
                </a:r>
                <a:r>
                  <a:rPr lang="en-US" sz="1200" baseline="-25000" dirty="0"/>
                  <a:t>2</a:t>
                </a:r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F8E33B0F-1102-ED4B-BEBF-985CECF5D3AE}"/>
                  </a:ext>
                </a:extLst>
              </p:cNvPr>
              <p:cNvCxnSpPr>
                <a:stCxn id="60" idx="0"/>
                <a:endCxn id="59" idx="2"/>
              </p:cNvCxnSpPr>
              <p:nvPr/>
            </p:nvCxnSpPr>
            <p:spPr>
              <a:xfrm flipV="1">
                <a:off x="2039112" y="3392424"/>
                <a:ext cx="0" cy="3383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90096E-383B-C046-BE27-6F0EDA1E2DC0}"/>
                  </a:ext>
                </a:extLst>
              </p:cNvPr>
              <p:cNvSpPr txBox="1"/>
              <p:nvPr/>
            </p:nvSpPr>
            <p:spPr>
              <a:xfrm>
                <a:off x="1787652" y="1957368"/>
                <a:ext cx="5029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x</a:t>
                </a:r>
                <a:r>
                  <a:rPr lang="en-US" sz="1200" baseline="-25000" dirty="0"/>
                  <a:t>3</a:t>
                </a:r>
                <a:r>
                  <a:rPr lang="en-US" sz="1200" dirty="0"/>
                  <a:t>,y</a:t>
                </a:r>
                <a:r>
                  <a:rPr lang="en-US" sz="1200" baseline="-25000" dirty="0"/>
                  <a:t>3</a:t>
                </a:r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A3BAE9E9-45FE-5748-8B41-309823FC8591}"/>
                  </a:ext>
                </a:extLst>
              </p:cNvPr>
              <p:cNvCxnSpPr>
                <a:stCxn id="59" idx="0"/>
                <a:endCxn id="62" idx="2"/>
              </p:cNvCxnSpPr>
              <p:nvPr/>
            </p:nvCxnSpPr>
            <p:spPr>
              <a:xfrm flipV="1">
                <a:off x="2039112" y="2234367"/>
                <a:ext cx="0" cy="4631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40C9057D-9B73-A048-B83D-626673E509E8}"/>
                </a:ext>
              </a:extLst>
            </p:cNvPr>
            <p:cNvGrpSpPr/>
            <p:nvPr/>
          </p:nvGrpSpPr>
          <p:grpSpPr>
            <a:xfrm>
              <a:off x="4455695" y="1429068"/>
              <a:ext cx="859536" cy="2050383"/>
              <a:chOff x="1609344" y="1957368"/>
              <a:chExt cx="859536" cy="2050383"/>
            </a:xfrm>
          </p:grpSpPr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E438378C-FC53-9542-9B35-BCF0B690F5FA}"/>
                  </a:ext>
                </a:extLst>
              </p:cNvPr>
              <p:cNvSpPr/>
              <p:nvPr/>
            </p:nvSpPr>
            <p:spPr>
              <a:xfrm>
                <a:off x="1609344" y="2697480"/>
                <a:ext cx="859536" cy="694944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RNN Network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6138FE1-A420-9D47-8528-34BCA2640D0E}"/>
                  </a:ext>
                </a:extLst>
              </p:cNvPr>
              <p:cNvSpPr txBox="1"/>
              <p:nvPr/>
            </p:nvSpPr>
            <p:spPr>
              <a:xfrm>
                <a:off x="1787652" y="3730752"/>
                <a:ext cx="5029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x</a:t>
                </a:r>
                <a:r>
                  <a:rPr lang="en-US" sz="1200" baseline="-25000" dirty="0"/>
                  <a:t>3</a:t>
                </a:r>
                <a:r>
                  <a:rPr lang="en-US" sz="1200" dirty="0"/>
                  <a:t>,y</a:t>
                </a:r>
                <a:r>
                  <a:rPr lang="en-US" sz="1200" baseline="-25000" dirty="0"/>
                  <a:t>3</a:t>
                </a:r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847B763C-A32F-694B-B17B-54D92B7501C6}"/>
                  </a:ext>
                </a:extLst>
              </p:cNvPr>
              <p:cNvCxnSpPr>
                <a:stCxn id="66" idx="0"/>
                <a:endCxn id="65" idx="2"/>
              </p:cNvCxnSpPr>
              <p:nvPr/>
            </p:nvCxnSpPr>
            <p:spPr>
              <a:xfrm flipV="1">
                <a:off x="2039112" y="3392424"/>
                <a:ext cx="0" cy="3383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D57D488-215F-FA4B-B977-376BABBE377A}"/>
                  </a:ext>
                </a:extLst>
              </p:cNvPr>
              <p:cNvSpPr txBox="1"/>
              <p:nvPr/>
            </p:nvSpPr>
            <p:spPr>
              <a:xfrm>
                <a:off x="1787652" y="1957368"/>
                <a:ext cx="5029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x</a:t>
                </a:r>
                <a:r>
                  <a:rPr lang="en-US" sz="1200" baseline="-25000" dirty="0"/>
                  <a:t>4</a:t>
                </a:r>
                <a:r>
                  <a:rPr lang="en-US" sz="1200" dirty="0"/>
                  <a:t>,y</a:t>
                </a:r>
                <a:r>
                  <a:rPr lang="en-US" sz="1200" baseline="-25000" dirty="0"/>
                  <a:t>4</a:t>
                </a:r>
              </a:p>
            </p:txBody>
          </p: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F3E47A1B-39EF-1F47-976E-3EDA2CE70153}"/>
                  </a:ext>
                </a:extLst>
              </p:cNvPr>
              <p:cNvCxnSpPr>
                <a:stCxn id="65" idx="0"/>
                <a:endCxn id="68" idx="2"/>
              </p:cNvCxnSpPr>
              <p:nvPr/>
            </p:nvCxnSpPr>
            <p:spPr>
              <a:xfrm flipV="1">
                <a:off x="2039112" y="2234367"/>
                <a:ext cx="0" cy="4631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333A84B-9116-0845-A153-B1832AF4867C}"/>
                </a:ext>
              </a:extLst>
            </p:cNvPr>
            <p:cNvGrpSpPr/>
            <p:nvPr/>
          </p:nvGrpSpPr>
          <p:grpSpPr>
            <a:xfrm>
              <a:off x="6647207" y="1429068"/>
              <a:ext cx="859536" cy="2050383"/>
              <a:chOff x="1609344" y="1957368"/>
              <a:chExt cx="859536" cy="2050383"/>
            </a:xfrm>
          </p:grpSpPr>
          <p:sp>
            <p:nvSpPr>
              <p:cNvPr id="73" name="Rounded Rectangle 72">
                <a:extLst>
                  <a:ext uri="{FF2B5EF4-FFF2-40B4-BE49-F238E27FC236}">
                    <a16:creationId xmlns:a16="http://schemas.microsoft.com/office/drawing/2014/main" id="{B0957ED1-4BBF-244D-AF32-6F84BEB00A63}"/>
                  </a:ext>
                </a:extLst>
              </p:cNvPr>
              <p:cNvSpPr/>
              <p:nvPr/>
            </p:nvSpPr>
            <p:spPr>
              <a:xfrm>
                <a:off x="1609344" y="2697480"/>
                <a:ext cx="859536" cy="694944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RNN Network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17B8CC6-5310-CA45-80DF-788F6DE19164}"/>
                  </a:ext>
                </a:extLst>
              </p:cNvPr>
              <p:cNvSpPr txBox="1"/>
              <p:nvPr/>
            </p:nvSpPr>
            <p:spPr>
              <a:xfrm>
                <a:off x="1698498" y="3730752"/>
                <a:ext cx="6812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X</a:t>
                </a:r>
                <a:r>
                  <a:rPr lang="en-US" sz="1200" baseline="-25000" dirty="0"/>
                  <a:t>n-1</a:t>
                </a:r>
                <a:r>
                  <a:rPr lang="en-US" sz="1200" dirty="0"/>
                  <a:t>,y</a:t>
                </a:r>
                <a:r>
                  <a:rPr lang="en-US" sz="1200" baseline="-25000" dirty="0"/>
                  <a:t>n-1</a:t>
                </a:r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C06E73B0-389C-7349-B186-A4E4A4421E28}"/>
                  </a:ext>
                </a:extLst>
              </p:cNvPr>
              <p:cNvCxnSpPr>
                <a:cxnSpLocks/>
                <a:stCxn id="74" idx="0"/>
                <a:endCxn id="73" idx="2"/>
              </p:cNvCxnSpPr>
              <p:nvPr/>
            </p:nvCxnSpPr>
            <p:spPr>
              <a:xfrm flipV="1">
                <a:off x="2039112" y="3392424"/>
                <a:ext cx="0" cy="3383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789AF62-8260-A24A-AD44-91D05B56F8EE}"/>
                  </a:ext>
                </a:extLst>
              </p:cNvPr>
              <p:cNvSpPr txBox="1"/>
              <p:nvPr/>
            </p:nvSpPr>
            <p:spPr>
              <a:xfrm>
                <a:off x="1787652" y="1957368"/>
                <a:ext cx="5029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err="1"/>
                  <a:t>x</a:t>
                </a:r>
                <a:r>
                  <a:rPr lang="en-US" sz="1200" baseline="-25000" dirty="0" err="1"/>
                  <a:t>n</a:t>
                </a:r>
                <a:r>
                  <a:rPr lang="en-US" sz="1200" dirty="0" err="1"/>
                  <a:t>,y</a:t>
                </a:r>
                <a:r>
                  <a:rPr lang="en-US" sz="1200" baseline="-25000" dirty="0" err="1"/>
                  <a:t>n</a:t>
                </a:r>
                <a:endParaRPr lang="en-US" sz="1200" baseline="-25000" dirty="0"/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AEF7C386-6F2F-3440-A0A1-22EC6DD489CC}"/>
                  </a:ext>
                </a:extLst>
              </p:cNvPr>
              <p:cNvCxnSpPr>
                <a:stCxn id="73" idx="0"/>
                <a:endCxn id="76" idx="2"/>
              </p:cNvCxnSpPr>
              <p:nvPr/>
            </p:nvCxnSpPr>
            <p:spPr>
              <a:xfrm flipV="1">
                <a:off x="2039112" y="2234367"/>
                <a:ext cx="0" cy="4631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410E950F-0CD8-4247-8978-54CB854FE9E7}"/>
                </a:ext>
              </a:extLst>
            </p:cNvPr>
            <p:cNvCxnSpPr>
              <a:stCxn id="53" idx="3"/>
              <a:endCxn id="59" idx="1"/>
            </p:cNvCxnSpPr>
            <p:nvPr/>
          </p:nvCxnSpPr>
          <p:spPr>
            <a:xfrm>
              <a:off x="2336292" y="2516652"/>
              <a:ext cx="6299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B28C88B3-C4FD-8D48-BD89-430A338B3800}"/>
                </a:ext>
              </a:extLst>
            </p:cNvPr>
            <p:cNvCxnSpPr>
              <a:stCxn id="59" idx="3"/>
              <a:endCxn id="65" idx="1"/>
            </p:cNvCxnSpPr>
            <p:nvPr/>
          </p:nvCxnSpPr>
          <p:spPr>
            <a:xfrm>
              <a:off x="3825762" y="2516652"/>
              <a:ext cx="6299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DFBCC151-8D2E-5440-9F31-82C583EEA528}"/>
                </a:ext>
              </a:extLst>
            </p:cNvPr>
            <p:cNvCxnSpPr>
              <a:stCxn id="65" idx="3"/>
              <a:endCxn id="73" idx="1"/>
            </p:cNvCxnSpPr>
            <p:nvPr/>
          </p:nvCxnSpPr>
          <p:spPr>
            <a:xfrm>
              <a:off x="5315231" y="2516652"/>
              <a:ext cx="1331976" cy="0"/>
            </a:xfrm>
            <a:prstGeom prst="straightConnector1">
              <a:avLst/>
            </a:prstGeom>
            <a:ln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0E1DC114-6803-9B44-87EA-BBBC3A120AD6}"/>
                </a:ext>
              </a:extLst>
            </p:cNvPr>
            <p:cNvCxnSpPr>
              <a:stCxn id="60" idx="1"/>
              <a:endCxn id="56" idx="3"/>
            </p:cNvCxnSpPr>
            <p:nvPr/>
          </p:nvCxnSpPr>
          <p:spPr>
            <a:xfrm flipH="1" flipV="1">
              <a:off x="2157984" y="1567568"/>
              <a:ext cx="986550" cy="17733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652290AE-8C93-7F40-9543-DCCF9D6E428C}"/>
                </a:ext>
              </a:extLst>
            </p:cNvPr>
            <p:cNvCxnSpPr>
              <a:stCxn id="66" idx="1"/>
              <a:endCxn id="62" idx="3"/>
            </p:cNvCxnSpPr>
            <p:nvPr/>
          </p:nvCxnSpPr>
          <p:spPr>
            <a:xfrm flipH="1" flipV="1">
              <a:off x="3647454" y="1567568"/>
              <a:ext cx="986549" cy="17733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BB9A1E5-E337-3F4E-A61F-FC4D5911A120}"/>
                </a:ext>
              </a:extLst>
            </p:cNvPr>
            <p:cNvCxnSpPr>
              <a:stCxn id="74" idx="1"/>
              <a:endCxn id="68" idx="3"/>
            </p:cNvCxnSpPr>
            <p:nvPr/>
          </p:nvCxnSpPr>
          <p:spPr>
            <a:xfrm flipH="1" flipV="1">
              <a:off x="5136923" y="1567568"/>
              <a:ext cx="1599438" cy="1773384"/>
            </a:xfrm>
            <a:prstGeom prst="straightConnector1">
              <a:avLst/>
            </a:prstGeom>
            <a:ln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E552DAB-0BEC-3049-A1DF-87C6E951708C}"/>
                </a:ext>
              </a:extLst>
            </p:cNvPr>
            <p:cNvSpPr txBox="1"/>
            <p:nvPr/>
          </p:nvSpPr>
          <p:spPr>
            <a:xfrm>
              <a:off x="77267" y="2331986"/>
              <a:ext cx="9270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Training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C511FD3E-F2A6-CD45-A3E2-20D1B74C9132}"/>
              </a:ext>
            </a:extLst>
          </p:cNvPr>
          <p:cNvGrpSpPr/>
          <p:nvPr/>
        </p:nvGrpSpPr>
        <p:grpSpPr>
          <a:xfrm>
            <a:off x="119939" y="4444536"/>
            <a:ext cx="7638264" cy="2050383"/>
            <a:chOff x="119939" y="4444536"/>
            <a:chExt cx="7638264" cy="205038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4A8157F-A285-4047-B17B-5048C5B46EC8}"/>
                </a:ext>
              </a:extLst>
            </p:cNvPr>
            <p:cNvGrpSpPr/>
            <p:nvPr/>
          </p:nvGrpSpPr>
          <p:grpSpPr>
            <a:xfrm>
              <a:off x="1728216" y="4444536"/>
              <a:ext cx="859536" cy="2050383"/>
              <a:chOff x="1609344" y="1957368"/>
              <a:chExt cx="859536" cy="2050383"/>
            </a:xfrm>
          </p:grpSpPr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AB13E4FD-F35F-BB4E-B2CA-2D9B4591FA81}"/>
                  </a:ext>
                </a:extLst>
              </p:cNvPr>
              <p:cNvSpPr/>
              <p:nvPr/>
            </p:nvSpPr>
            <p:spPr>
              <a:xfrm>
                <a:off x="1609344" y="2697480"/>
                <a:ext cx="859536" cy="694944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RNN Network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A3BB3A-17A2-2346-970E-E98B00EEB4F0}"/>
                  </a:ext>
                </a:extLst>
              </p:cNvPr>
              <p:cNvSpPr txBox="1"/>
              <p:nvPr/>
            </p:nvSpPr>
            <p:spPr>
              <a:xfrm>
                <a:off x="1787652" y="3730752"/>
                <a:ext cx="5029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x</a:t>
                </a:r>
                <a:r>
                  <a:rPr lang="en-US" sz="1200" baseline="-25000" dirty="0"/>
                  <a:t>1</a:t>
                </a:r>
                <a:r>
                  <a:rPr lang="en-US" sz="1200" dirty="0"/>
                  <a:t>,y</a:t>
                </a:r>
                <a:r>
                  <a:rPr lang="en-US" sz="1200" baseline="-25000" dirty="0"/>
                  <a:t>1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CE845C6F-9725-7647-94FA-2937A86BCC12}"/>
                  </a:ext>
                </a:extLst>
              </p:cNvPr>
              <p:cNvCxnSpPr>
                <a:stCxn id="7" idx="0"/>
                <a:endCxn id="3" idx="2"/>
              </p:cNvCxnSpPr>
              <p:nvPr/>
            </p:nvCxnSpPr>
            <p:spPr>
              <a:xfrm flipV="1">
                <a:off x="2039112" y="3392424"/>
                <a:ext cx="0" cy="3383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4FACD9-B261-6141-8F07-2767BC69A30A}"/>
                  </a:ext>
                </a:extLst>
              </p:cNvPr>
              <p:cNvSpPr txBox="1"/>
              <p:nvPr/>
            </p:nvSpPr>
            <p:spPr>
              <a:xfrm>
                <a:off x="1732668" y="1957368"/>
                <a:ext cx="6128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x`</a:t>
                </a:r>
                <a:r>
                  <a:rPr lang="en-US" sz="1200" baseline="-25000" dirty="0"/>
                  <a:t>2</a:t>
                </a:r>
                <a:r>
                  <a:rPr lang="en-US" sz="1200" dirty="0"/>
                  <a:t>,y`</a:t>
                </a:r>
                <a:r>
                  <a:rPr lang="en-US" sz="1200" baseline="-25000" dirty="0"/>
                  <a:t>2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75247E6E-B314-A34D-907C-0784268EEE49}"/>
                  </a:ext>
                </a:extLst>
              </p:cNvPr>
              <p:cNvCxnSpPr>
                <a:cxnSpLocks/>
                <a:stCxn id="3" idx="0"/>
                <a:endCxn id="13" idx="2"/>
              </p:cNvCxnSpPr>
              <p:nvPr/>
            </p:nvCxnSpPr>
            <p:spPr>
              <a:xfrm flipV="1">
                <a:off x="2039112" y="2234367"/>
                <a:ext cx="0" cy="4631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CC12541-3AEA-0D4A-9A09-8B4E0FE4C93D}"/>
                </a:ext>
              </a:extLst>
            </p:cNvPr>
            <p:cNvGrpSpPr/>
            <p:nvPr/>
          </p:nvGrpSpPr>
          <p:grpSpPr>
            <a:xfrm>
              <a:off x="3217686" y="4444536"/>
              <a:ext cx="859536" cy="2050383"/>
              <a:chOff x="1609344" y="1957368"/>
              <a:chExt cx="859536" cy="2050383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938563BB-9BC5-EE46-AB65-AE3973BE778E}"/>
                  </a:ext>
                </a:extLst>
              </p:cNvPr>
              <p:cNvSpPr/>
              <p:nvPr/>
            </p:nvSpPr>
            <p:spPr>
              <a:xfrm>
                <a:off x="1609344" y="2697480"/>
                <a:ext cx="859536" cy="694944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RNN Network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613D016-0B45-814E-B417-F9A12771566D}"/>
                  </a:ext>
                </a:extLst>
              </p:cNvPr>
              <p:cNvSpPr txBox="1"/>
              <p:nvPr/>
            </p:nvSpPr>
            <p:spPr>
              <a:xfrm>
                <a:off x="1787652" y="3730752"/>
                <a:ext cx="5029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x</a:t>
                </a:r>
                <a:r>
                  <a:rPr lang="en-US" sz="1200" baseline="-25000" dirty="0"/>
                  <a:t>2</a:t>
                </a:r>
                <a:r>
                  <a:rPr lang="en-US" sz="1200" dirty="0"/>
                  <a:t>,y</a:t>
                </a:r>
                <a:r>
                  <a:rPr lang="en-US" sz="1200" baseline="-25000" dirty="0"/>
                  <a:t>2</a:t>
                </a: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509C0A6F-5FD6-FD43-B820-A7DF92BB59F3}"/>
                  </a:ext>
                </a:extLst>
              </p:cNvPr>
              <p:cNvCxnSpPr>
                <a:stCxn id="20" idx="0"/>
                <a:endCxn id="18" idx="2"/>
              </p:cNvCxnSpPr>
              <p:nvPr/>
            </p:nvCxnSpPr>
            <p:spPr>
              <a:xfrm flipV="1">
                <a:off x="2039112" y="3392424"/>
                <a:ext cx="0" cy="3383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5EA80A-22BF-3541-B9DE-4558B88B1A1D}"/>
                  </a:ext>
                </a:extLst>
              </p:cNvPr>
              <p:cNvSpPr txBox="1"/>
              <p:nvPr/>
            </p:nvSpPr>
            <p:spPr>
              <a:xfrm>
                <a:off x="1732666" y="1957368"/>
                <a:ext cx="6128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x`</a:t>
                </a:r>
                <a:r>
                  <a:rPr lang="en-US" sz="1200" baseline="-25000" dirty="0"/>
                  <a:t>3</a:t>
                </a:r>
                <a:r>
                  <a:rPr lang="en-US" sz="1200" dirty="0"/>
                  <a:t>,y`</a:t>
                </a:r>
                <a:r>
                  <a:rPr lang="en-US" sz="1200" baseline="-25000" dirty="0"/>
                  <a:t>3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C23272DD-AA13-784E-826D-5EF0DBD15F3E}"/>
                  </a:ext>
                </a:extLst>
              </p:cNvPr>
              <p:cNvCxnSpPr>
                <a:cxnSpLocks/>
                <a:stCxn id="18" idx="0"/>
                <a:endCxn id="22" idx="2"/>
              </p:cNvCxnSpPr>
              <p:nvPr/>
            </p:nvCxnSpPr>
            <p:spPr>
              <a:xfrm flipH="1" flipV="1">
                <a:off x="2039111" y="2234367"/>
                <a:ext cx="1" cy="4631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8F932F9-1DB8-A84E-919E-9641C400F4D1}"/>
                </a:ext>
              </a:extLst>
            </p:cNvPr>
            <p:cNvGrpSpPr/>
            <p:nvPr/>
          </p:nvGrpSpPr>
          <p:grpSpPr>
            <a:xfrm>
              <a:off x="4707155" y="4449661"/>
              <a:ext cx="859536" cy="2045258"/>
              <a:chOff x="1609344" y="1962493"/>
              <a:chExt cx="859536" cy="2045258"/>
            </a:xfrm>
          </p:grpSpPr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33EBF9D3-CF2B-C34F-94BE-C9130C54E59B}"/>
                  </a:ext>
                </a:extLst>
              </p:cNvPr>
              <p:cNvSpPr/>
              <p:nvPr/>
            </p:nvSpPr>
            <p:spPr>
              <a:xfrm>
                <a:off x="1609344" y="2697480"/>
                <a:ext cx="859536" cy="694944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RNN Network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46A7107-A129-164A-BF2F-A145E0F7A406}"/>
                  </a:ext>
                </a:extLst>
              </p:cNvPr>
              <p:cNvSpPr txBox="1"/>
              <p:nvPr/>
            </p:nvSpPr>
            <p:spPr>
              <a:xfrm>
                <a:off x="1787652" y="3730752"/>
                <a:ext cx="5029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x</a:t>
                </a:r>
                <a:r>
                  <a:rPr lang="en-US" sz="1200" baseline="-25000" dirty="0"/>
                  <a:t>3</a:t>
                </a:r>
                <a:r>
                  <a:rPr lang="en-US" sz="1200" dirty="0"/>
                  <a:t>,y</a:t>
                </a:r>
                <a:r>
                  <a:rPr lang="en-US" sz="1200" baseline="-25000" dirty="0"/>
                  <a:t>3</a:t>
                </a: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7CDDE14D-0C8C-2C4A-A532-8F7F18288856}"/>
                  </a:ext>
                </a:extLst>
              </p:cNvPr>
              <p:cNvCxnSpPr>
                <a:stCxn id="27" idx="0"/>
                <a:endCxn id="25" idx="2"/>
              </p:cNvCxnSpPr>
              <p:nvPr/>
            </p:nvCxnSpPr>
            <p:spPr>
              <a:xfrm flipV="1">
                <a:off x="2039112" y="3392424"/>
                <a:ext cx="0" cy="3383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5BE365F-309E-D34A-ADBD-08F5361C7D42}"/>
                  </a:ext>
                </a:extLst>
              </p:cNvPr>
              <p:cNvSpPr txBox="1"/>
              <p:nvPr/>
            </p:nvSpPr>
            <p:spPr>
              <a:xfrm>
                <a:off x="1760161" y="1962493"/>
                <a:ext cx="5579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x`</a:t>
                </a:r>
                <a:r>
                  <a:rPr lang="en-US" sz="1200" baseline="-25000" dirty="0"/>
                  <a:t>4</a:t>
                </a:r>
                <a:r>
                  <a:rPr lang="en-US" sz="1200" dirty="0"/>
                  <a:t>,y`</a:t>
                </a:r>
                <a:r>
                  <a:rPr lang="en-US" sz="1200" baseline="-25000" dirty="0"/>
                  <a:t>4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2B284652-076C-404D-934F-A5A600B34620}"/>
                  </a:ext>
                </a:extLst>
              </p:cNvPr>
              <p:cNvCxnSpPr>
                <a:cxnSpLocks/>
                <a:stCxn id="25" idx="0"/>
                <a:endCxn id="29" idx="2"/>
              </p:cNvCxnSpPr>
              <p:nvPr/>
            </p:nvCxnSpPr>
            <p:spPr>
              <a:xfrm flipV="1">
                <a:off x="2039112" y="2239492"/>
                <a:ext cx="1" cy="4579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4913E5B-7E0E-7E41-88EA-A473521D62AB}"/>
                </a:ext>
              </a:extLst>
            </p:cNvPr>
            <p:cNvCxnSpPr>
              <a:cxnSpLocks/>
              <a:stCxn id="13" idx="3"/>
              <a:endCxn id="20" idx="1"/>
            </p:cNvCxnSpPr>
            <p:nvPr/>
          </p:nvCxnSpPr>
          <p:spPr>
            <a:xfrm>
              <a:off x="2464428" y="4583036"/>
              <a:ext cx="931566" cy="17733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9474373-B924-2646-9B0B-A5F89FB8D9F5}"/>
                </a:ext>
              </a:extLst>
            </p:cNvPr>
            <p:cNvCxnSpPr>
              <a:cxnSpLocks/>
              <a:stCxn id="22" idx="3"/>
              <a:endCxn id="27" idx="1"/>
            </p:cNvCxnSpPr>
            <p:nvPr/>
          </p:nvCxnSpPr>
          <p:spPr>
            <a:xfrm>
              <a:off x="3953897" y="4583036"/>
              <a:ext cx="931566" cy="17733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BD0CA3D-BD1A-9943-8C7F-3583F63326C4}"/>
                </a:ext>
              </a:extLst>
            </p:cNvPr>
            <p:cNvGrpSpPr/>
            <p:nvPr/>
          </p:nvGrpSpPr>
          <p:grpSpPr>
            <a:xfrm>
              <a:off x="6898667" y="4444536"/>
              <a:ext cx="859536" cy="2050383"/>
              <a:chOff x="1609344" y="1957368"/>
              <a:chExt cx="859536" cy="2050383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12FD49FF-BFEE-1243-B08E-016E1524C793}"/>
                  </a:ext>
                </a:extLst>
              </p:cNvPr>
              <p:cNvSpPr/>
              <p:nvPr/>
            </p:nvSpPr>
            <p:spPr>
              <a:xfrm>
                <a:off x="1609344" y="2697480"/>
                <a:ext cx="859536" cy="694944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RNN Network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41228D3-3F4D-0141-9A55-17CB09F46081}"/>
                  </a:ext>
                </a:extLst>
              </p:cNvPr>
              <p:cNvSpPr txBox="1"/>
              <p:nvPr/>
            </p:nvSpPr>
            <p:spPr>
              <a:xfrm>
                <a:off x="1698498" y="3730752"/>
                <a:ext cx="6812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X</a:t>
                </a:r>
                <a:r>
                  <a:rPr lang="en-US" sz="1200" baseline="-25000" dirty="0"/>
                  <a:t>n-1</a:t>
                </a:r>
                <a:r>
                  <a:rPr lang="en-US" sz="1200" dirty="0"/>
                  <a:t>,y</a:t>
                </a:r>
                <a:r>
                  <a:rPr lang="en-US" sz="1200" baseline="-25000" dirty="0"/>
                  <a:t>n-1</a:t>
                </a:r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381CF42E-1B7E-D645-BCC6-E774AAE800F6}"/>
                  </a:ext>
                </a:extLst>
              </p:cNvPr>
              <p:cNvCxnSpPr>
                <a:cxnSpLocks/>
                <a:stCxn id="37" idx="0"/>
                <a:endCxn id="36" idx="2"/>
              </p:cNvCxnSpPr>
              <p:nvPr/>
            </p:nvCxnSpPr>
            <p:spPr>
              <a:xfrm flipV="1">
                <a:off x="2039112" y="3392424"/>
                <a:ext cx="0" cy="3383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D8319A2-F846-E849-86E2-EE3B548B2EFE}"/>
                  </a:ext>
                </a:extLst>
              </p:cNvPr>
              <p:cNvSpPr txBox="1"/>
              <p:nvPr/>
            </p:nvSpPr>
            <p:spPr>
              <a:xfrm>
                <a:off x="1743075" y="1957368"/>
                <a:ext cx="59207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err="1"/>
                  <a:t>x`</a:t>
                </a:r>
                <a:r>
                  <a:rPr lang="en-US" sz="1200" baseline="-25000" dirty="0" err="1"/>
                  <a:t>n</a:t>
                </a:r>
                <a:r>
                  <a:rPr lang="en-US" sz="1200" dirty="0" err="1"/>
                  <a:t>,y`</a:t>
                </a:r>
                <a:r>
                  <a:rPr lang="en-US" sz="1200" baseline="-25000" dirty="0" err="1"/>
                  <a:t>n</a:t>
                </a:r>
                <a:endParaRPr lang="en-US" sz="1200" baseline="-25000" dirty="0"/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2F402AC0-49D8-6E4E-A7E2-53445B525E83}"/>
                  </a:ext>
                </a:extLst>
              </p:cNvPr>
              <p:cNvCxnSpPr>
                <a:cxnSpLocks/>
                <a:stCxn id="36" idx="0"/>
                <a:endCxn id="39" idx="2"/>
              </p:cNvCxnSpPr>
              <p:nvPr/>
            </p:nvCxnSpPr>
            <p:spPr>
              <a:xfrm flipV="1">
                <a:off x="2039112" y="2234367"/>
                <a:ext cx="0" cy="4631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59BFDF3-C30F-2240-8D97-54F62DBBB579}"/>
                </a:ext>
              </a:extLst>
            </p:cNvPr>
            <p:cNvCxnSpPr>
              <a:stCxn id="3" idx="3"/>
              <a:endCxn id="18" idx="1"/>
            </p:cNvCxnSpPr>
            <p:nvPr/>
          </p:nvCxnSpPr>
          <p:spPr>
            <a:xfrm>
              <a:off x="2587752" y="5532120"/>
              <a:ext cx="6299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64093B1-8794-1C40-82E5-943AA316FF76}"/>
                </a:ext>
              </a:extLst>
            </p:cNvPr>
            <p:cNvCxnSpPr>
              <a:stCxn id="18" idx="3"/>
              <a:endCxn id="25" idx="1"/>
            </p:cNvCxnSpPr>
            <p:nvPr/>
          </p:nvCxnSpPr>
          <p:spPr>
            <a:xfrm>
              <a:off x="4077222" y="5532120"/>
              <a:ext cx="6299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4AAEB78-515D-2145-86D0-B76CED6F1E23}"/>
                </a:ext>
              </a:extLst>
            </p:cNvPr>
            <p:cNvCxnSpPr>
              <a:stCxn id="25" idx="3"/>
              <a:endCxn id="36" idx="1"/>
            </p:cNvCxnSpPr>
            <p:nvPr/>
          </p:nvCxnSpPr>
          <p:spPr>
            <a:xfrm>
              <a:off x="5566691" y="5532120"/>
              <a:ext cx="1331976" cy="0"/>
            </a:xfrm>
            <a:prstGeom prst="straightConnector1">
              <a:avLst/>
            </a:prstGeom>
            <a:ln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97BF457-8F8F-B14A-AACD-E80232EEE10C}"/>
                </a:ext>
              </a:extLst>
            </p:cNvPr>
            <p:cNvCxnSpPr>
              <a:cxnSpLocks/>
              <a:stCxn id="29" idx="3"/>
              <a:endCxn id="37" idx="1"/>
            </p:cNvCxnSpPr>
            <p:nvPr/>
          </p:nvCxnSpPr>
          <p:spPr>
            <a:xfrm>
              <a:off x="5415875" y="4588161"/>
              <a:ext cx="1571946" cy="1768259"/>
            </a:xfrm>
            <a:prstGeom prst="straightConnector1">
              <a:avLst/>
            </a:prstGeom>
            <a:ln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77C1D40C-899A-214F-9715-66C8CC68C66E}"/>
                </a:ext>
              </a:extLst>
            </p:cNvPr>
            <p:cNvSpPr txBox="1"/>
            <p:nvPr/>
          </p:nvSpPr>
          <p:spPr>
            <a:xfrm>
              <a:off x="119939" y="5347454"/>
              <a:ext cx="1141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Prediction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E7AD0F73-B4A0-9B45-9C80-40B94BEF5F29}"/>
              </a:ext>
            </a:extLst>
          </p:cNvPr>
          <p:cNvGrpSpPr/>
          <p:nvPr/>
        </p:nvGrpSpPr>
        <p:grpSpPr>
          <a:xfrm>
            <a:off x="8668512" y="3241580"/>
            <a:ext cx="3017520" cy="819801"/>
            <a:chOff x="8668512" y="3241580"/>
            <a:chExt cx="3017520" cy="81980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E6C6D753-C21C-E742-AB5D-C4D199B58373}"/>
                    </a:ext>
                  </a:extLst>
                </p:cNvPr>
                <p:cNvSpPr/>
                <p:nvPr/>
              </p:nvSpPr>
              <p:spPr>
                <a:xfrm>
                  <a:off x="8668512" y="3599716"/>
                  <a:ext cx="301752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l-GR" sz="2400" dirty="0">
                      <a:solidFill>
                        <a:srgbClr val="000000"/>
                      </a:solidFill>
                      <a:latin typeface="STIXMathJax_Normal-italic"/>
                    </a:rPr>
                    <a:t>𝑃</a:t>
                  </a:r>
                  <a:r>
                    <a:rPr lang="el-GR" sz="2400" dirty="0">
                      <a:solidFill>
                        <a:srgbClr val="000000"/>
                      </a:solidFill>
                      <a:latin typeface="STIXMathJax_Main"/>
                    </a:rPr>
                    <a:t>(</a:t>
                  </a:r>
                  <a:r>
                    <a:rPr lang="el-GR" sz="2400" dirty="0">
                      <a:solidFill>
                        <a:srgbClr val="000000"/>
                      </a:solidFill>
                      <a:latin typeface="STIXMathJax_Normal-italic"/>
                    </a:rPr>
                    <a:t>𝑥</a:t>
                  </a:r>
                  <a:r>
                    <a:rPr lang="el-GR" sz="2400" dirty="0">
                      <a:solidFill>
                        <a:srgbClr val="000000"/>
                      </a:solidFill>
                      <a:latin typeface="STIXMathJax_Main"/>
                    </a:rPr>
                    <a:t>)=</a:t>
                  </a:r>
                  <a14:m>
                    <m:oMath xmlns:m="http://schemas.openxmlformats.org/officeDocument/2006/math">
                      <m:r>
                        <a:rPr lang="el-GR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a14:m>
                  <a:r>
                    <a:rPr lang="el-GR" sz="2400" baseline="-25000" dirty="0">
                      <a:solidFill>
                        <a:srgbClr val="000000"/>
                      </a:solidFill>
                      <a:latin typeface="STIXMathJax_Normal-italic"/>
                    </a:rPr>
                    <a:t>𝑡</a:t>
                  </a:r>
                  <a:r>
                    <a:rPr lang="el-GR" sz="2400" dirty="0">
                      <a:solidFill>
                        <a:srgbClr val="000000"/>
                      </a:solidFill>
                      <a:latin typeface="STIXMathJax_Normal-italic"/>
                    </a:rPr>
                    <a:t>𝑃</a:t>
                  </a:r>
                  <a:r>
                    <a:rPr lang="el-GR" sz="2400" dirty="0">
                      <a:solidFill>
                        <a:srgbClr val="000000"/>
                      </a:solidFill>
                      <a:latin typeface="STIXMathJax_Main"/>
                    </a:rPr>
                    <a:t>(</a:t>
                  </a:r>
                  <a:r>
                    <a:rPr lang="el-GR" sz="2400" dirty="0">
                      <a:solidFill>
                        <a:srgbClr val="000000"/>
                      </a:solidFill>
                      <a:latin typeface="STIXMathJax_Normal-italic"/>
                    </a:rPr>
                    <a:t>𝑥</a:t>
                  </a:r>
                  <a:r>
                    <a:rPr lang="el-GR" sz="2400" baseline="-25000" dirty="0">
                      <a:solidFill>
                        <a:srgbClr val="000000"/>
                      </a:solidFill>
                      <a:latin typeface="STIXMathJax_Normal-italic"/>
                    </a:rPr>
                    <a:t>𝑡</a:t>
                  </a:r>
                  <a:r>
                    <a:rPr lang="el-GR" sz="2400" dirty="0">
                      <a:solidFill>
                        <a:srgbClr val="000000"/>
                      </a:solidFill>
                      <a:latin typeface="STIXMathJax_Variants"/>
                    </a:rPr>
                    <a:t>|</a:t>
                  </a:r>
                  <a:r>
                    <a:rPr lang="el-GR" sz="2400" dirty="0">
                      <a:solidFill>
                        <a:srgbClr val="000000"/>
                      </a:solidFill>
                      <a:latin typeface="STIXMathJax_Normal-italic"/>
                    </a:rPr>
                    <a:t>𝑥</a:t>
                  </a:r>
                  <a:r>
                    <a:rPr lang="el-GR" sz="2400" baseline="-25000" dirty="0">
                      <a:solidFill>
                        <a:srgbClr val="000000"/>
                      </a:solidFill>
                      <a:latin typeface="STIXMathJax_Main"/>
                    </a:rPr>
                    <a:t>1:</a:t>
                  </a:r>
                  <a:r>
                    <a:rPr lang="el-GR" sz="2400" baseline="-25000" dirty="0">
                      <a:solidFill>
                        <a:srgbClr val="000000"/>
                      </a:solidFill>
                      <a:latin typeface="STIXMathJax_Normal-italic"/>
                    </a:rPr>
                    <a:t> 𝑡</a:t>
                  </a:r>
                  <a:r>
                    <a:rPr lang="el-GR" sz="2400" baseline="-25000" dirty="0">
                      <a:solidFill>
                        <a:srgbClr val="000000"/>
                      </a:solidFill>
                      <a:latin typeface="STIXMathJax_Main"/>
                    </a:rPr>
                    <a:t>−1</a:t>
                  </a:r>
                  <a:r>
                    <a:rPr lang="el-GR" sz="2400" dirty="0">
                      <a:solidFill>
                        <a:srgbClr val="000000"/>
                      </a:solidFill>
                      <a:latin typeface="STIXMathJax_Main"/>
                    </a:rPr>
                    <a:t>)</a:t>
                  </a:r>
                  <a:endParaRPr lang="en-US" sz="2400" dirty="0"/>
                </a:p>
              </p:txBody>
            </p:sp>
          </mc:Choice>
          <mc:Fallback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E6C6D753-C21C-E742-AB5D-C4D199B583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8512" y="3599716"/>
                  <a:ext cx="3017520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3361" t="-7895" b="-236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DF21FB6-8DA4-CC43-A825-F06E7CF05E31}"/>
                </a:ext>
              </a:extLst>
            </p:cNvPr>
            <p:cNvSpPr txBox="1"/>
            <p:nvPr/>
          </p:nvSpPr>
          <p:spPr>
            <a:xfrm>
              <a:off x="8668512" y="3241580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Loss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384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3B9A7-6AB6-ED4F-B99F-DAACBD564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139"/>
            <a:ext cx="10515600" cy="1325563"/>
          </a:xfrm>
        </p:spPr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8D4FB-CC16-DC4F-B9D7-73DAAC46A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Online Experiments</a:t>
            </a:r>
          </a:p>
          <a:p>
            <a:pPr lvl="1"/>
            <a:r>
              <a:rPr lang="en-US" dirty="0"/>
              <a:t>Less Comprehensive Characters/Words</a:t>
            </a:r>
          </a:p>
          <a:p>
            <a:pPr lvl="1"/>
            <a:r>
              <a:rPr lang="en-US" dirty="0"/>
              <a:t>Inconsistent Handwriting Style</a:t>
            </a:r>
          </a:p>
          <a:p>
            <a:pPr lvl="1"/>
            <a:r>
              <a:rPr lang="en-US" dirty="0"/>
              <a:t>Some Characters make sense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8EAA6-0674-2C4A-A853-DE01C37E03F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809" y="3041847"/>
            <a:ext cx="8030839" cy="31351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F15C8E-7231-F749-8B56-E6F5A776A38B}"/>
              </a:ext>
            </a:extLst>
          </p:cNvPr>
          <p:cNvSpPr/>
          <p:nvPr/>
        </p:nvSpPr>
        <p:spPr>
          <a:xfrm>
            <a:off x="8542981" y="6632442"/>
            <a:ext cx="320472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i="1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</a:rPr>
              <a:t>Image Source: </a:t>
            </a:r>
            <a:r>
              <a:rPr lang="en-IN" sz="800" dirty="0">
                <a:solidFill>
                  <a:schemeClr val="bg1">
                    <a:lumMod val="50000"/>
                  </a:schemeClr>
                </a:solidFill>
              </a:rPr>
              <a:t>Generating Sequences With Recurrent Neural Networks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32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3B9A7-6AB6-ED4F-B99F-DAACBD564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139"/>
            <a:ext cx="10515600" cy="1325563"/>
          </a:xfrm>
        </p:spPr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8D4FB-CC16-DC4F-B9D7-73DAAC46A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Handwriting Synthesis: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Tell model what to write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3DA32B-5FBE-6540-AE07-5EE737EA498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09" y="2157869"/>
            <a:ext cx="5668156" cy="46468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FC9E2E-8807-9644-907B-72B9DC983CA8}"/>
              </a:ext>
            </a:extLst>
          </p:cNvPr>
          <p:cNvSpPr/>
          <p:nvPr/>
        </p:nvSpPr>
        <p:spPr>
          <a:xfrm>
            <a:off x="0" y="6632442"/>
            <a:ext cx="320472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i="1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</a:rPr>
              <a:t>Image Source: </a:t>
            </a:r>
            <a:r>
              <a:rPr lang="en-IN" sz="800" dirty="0">
                <a:solidFill>
                  <a:schemeClr val="bg1">
                    <a:lumMod val="50000"/>
                  </a:schemeClr>
                </a:solidFill>
              </a:rPr>
              <a:t>Generating Sequences With Recurrent Neural Networks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C46269-4A7E-BD46-B539-7E93AF874A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62196" y="4904797"/>
            <a:ext cx="2929804" cy="195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06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3B9A7-6AB6-ED4F-B99F-DAACBD564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139"/>
            <a:ext cx="10515600" cy="1325563"/>
          </a:xfrm>
        </p:spPr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8D4FB-CC16-DC4F-B9D7-73DAAC46A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Handwriting Synthesis: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Tell model what to write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dirty="0"/>
              <a:t>Biased Experiments</a:t>
            </a:r>
          </a:p>
          <a:p>
            <a:pPr lvl="2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Bias the variance of Gaussians for style consistency</a:t>
            </a:r>
          </a:p>
          <a:p>
            <a:pPr marL="457200" lvl="1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2FA1A9-5052-F241-8123-4B129C558A1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365" y="3171002"/>
            <a:ext cx="4144531" cy="35691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A8DF40-551C-2443-9139-FF2AC0A521C3}"/>
              </a:ext>
            </a:extLst>
          </p:cNvPr>
          <p:cNvSpPr/>
          <p:nvPr/>
        </p:nvSpPr>
        <p:spPr>
          <a:xfrm>
            <a:off x="8542981" y="6632442"/>
            <a:ext cx="320472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i="1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</a:rPr>
              <a:t>Image Source: </a:t>
            </a:r>
            <a:r>
              <a:rPr lang="en-IN" sz="800" dirty="0">
                <a:solidFill>
                  <a:schemeClr val="bg1">
                    <a:lumMod val="50000"/>
                  </a:schemeClr>
                </a:solidFill>
              </a:rPr>
              <a:t>Generating Sequences With Recurrent Neural Networks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07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3B9A7-6AB6-ED4F-B99F-DAACBD564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139"/>
            <a:ext cx="10515600" cy="1325563"/>
          </a:xfrm>
        </p:spPr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8D4FB-CC16-DC4F-B9D7-73DAAC46A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Handwriting Synthesis: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Tell model what to write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dirty="0"/>
              <a:t>Primed Experiments</a:t>
            </a:r>
          </a:p>
          <a:p>
            <a:pPr lvl="2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Bias network towards specific writing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94E2E-9F22-6945-802D-CCD9A4CB6D7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786" y="3050714"/>
            <a:ext cx="6727795" cy="31262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00D7D1-9A2F-7444-8E1C-9F351D767C47}"/>
              </a:ext>
            </a:extLst>
          </p:cNvPr>
          <p:cNvSpPr/>
          <p:nvPr/>
        </p:nvSpPr>
        <p:spPr>
          <a:xfrm>
            <a:off x="8542981" y="6632442"/>
            <a:ext cx="320472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i="1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</a:rPr>
              <a:t>Image Source: </a:t>
            </a:r>
            <a:r>
              <a:rPr lang="en-IN" sz="800" dirty="0">
                <a:solidFill>
                  <a:schemeClr val="bg1">
                    <a:lumMod val="50000"/>
                  </a:schemeClr>
                </a:solidFill>
              </a:rPr>
              <a:t>Generating Sequences With Recurrent Neural Networks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64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3B9A7-6AB6-ED4F-B99F-DAACBD564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139"/>
            <a:ext cx="10515600" cy="1325563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8D4FB-CC16-DC4F-B9D7-73DAAC46A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u="sng" dirty="0">
                <a:hlinkClick r:id="rId2"/>
              </a:rPr>
              <a:t>Generating Sequences with RNNs, Alex Graves</a:t>
            </a:r>
            <a:endParaRPr lang="en-IN" sz="2000" dirty="0"/>
          </a:p>
          <a:p>
            <a:r>
              <a:rPr lang="en-IN" sz="2000" u="sng" dirty="0">
                <a:hlinkClick r:id="rId3"/>
              </a:rPr>
              <a:t>Neural Machine Translation by Jointly Learning to Align and Translate, Bengio et al</a:t>
            </a:r>
            <a:endParaRPr lang="en-IN" sz="2000" dirty="0"/>
          </a:p>
          <a:p>
            <a:r>
              <a:rPr lang="en-IN" sz="2000" u="sng" dirty="0">
                <a:hlinkClick r:id="rId4"/>
              </a:rPr>
              <a:t>Attention Is All You Need, Vaswani et al</a:t>
            </a:r>
            <a:endParaRPr lang="en-IN" sz="2000" dirty="0"/>
          </a:p>
          <a:p>
            <a:r>
              <a:rPr lang="en-IN" sz="2000" u="sng" dirty="0">
                <a:hlinkClick r:id="rId5"/>
              </a:rPr>
              <a:t>Handwriting Generation Demo</a:t>
            </a:r>
            <a:endParaRPr lang="en-IN" sz="2000" dirty="0"/>
          </a:p>
          <a:p>
            <a:r>
              <a:rPr lang="en-IN" sz="2000" u="sng" dirty="0">
                <a:hlinkClick r:id="rId6"/>
              </a:rPr>
              <a:t>Chapter3, Hands on Transfer Learning, Dipanjan Sarkar, Raghav Bali, et al</a:t>
            </a:r>
            <a:endParaRPr lang="en-IN" sz="2000" dirty="0"/>
          </a:p>
          <a:p>
            <a:r>
              <a:rPr lang="en-IN" sz="2000" u="sng" dirty="0">
                <a:hlinkClick r:id="rId7"/>
              </a:rPr>
              <a:t>LSTM, Chris' blog</a:t>
            </a:r>
            <a:endParaRPr lang="en-IN" sz="2000" dirty="0"/>
          </a:p>
          <a:p>
            <a:r>
              <a:rPr lang="en-IN" sz="2000" u="sng" dirty="0">
                <a:hlinkClick r:id="rId8"/>
              </a:rPr>
              <a:t>Four Experiments in Handwriting with a Neural Network, distlill.pub</a:t>
            </a:r>
            <a:endParaRPr lang="en-IN" sz="2000" dirty="0"/>
          </a:p>
          <a:p>
            <a:r>
              <a:rPr lang="en-IN" sz="2000" u="sng" dirty="0">
                <a:hlinkClick r:id="rId9"/>
              </a:rPr>
              <a:t>Mixture Density Networks, Hardmaru/Otoro's Blog</a:t>
            </a:r>
            <a:endParaRPr lang="en-IN" sz="2000" dirty="0"/>
          </a:p>
          <a:p>
            <a:r>
              <a:rPr lang="en-IN" sz="2000" u="sng" dirty="0">
                <a:hlinkClick r:id="rId10"/>
              </a:rPr>
              <a:t>Keras MDN</a:t>
            </a:r>
            <a:endParaRPr lang="en-IN" sz="2000" dirty="0"/>
          </a:p>
          <a:p>
            <a:r>
              <a:rPr lang="en-IN" sz="2000" u="sng" dirty="0">
                <a:hlinkClick r:id="rId11"/>
              </a:rPr>
              <a:t>Tensorflow Probability</a:t>
            </a:r>
            <a:endParaRPr lang="en-IN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5552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2838F-591F-AA4E-8A4C-8187E7877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5" y="6309"/>
            <a:ext cx="10515600" cy="1325563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5C7C1B-2972-6340-BD8B-0947AF372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060" y="2387054"/>
            <a:ext cx="1037467" cy="103909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E9AF52C-2E9F-434E-80F5-50F65AAEC178}"/>
              </a:ext>
            </a:extLst>
          </p:cNvPr>
          <p:cNvSpPr txBox="1">
            <a:spLocks/>
          </p:cNvSpPr>
          <p:nvPr/>
        </p:nvSpPr>
        <p:spPr>
          <a:xfrm>
            <a:off x="1739046" y="3155763"/>
            <a:ext cx="40323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Senior Data Scientist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8A9421-9D3A-4944-8FEE-8D92C9798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849" y="2291722"/>
            <a:ext cx="1134422" cy="113442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0C941FD-0FB8-FA42-BBA8-C32E2AFB7F40}"/>
              </a:ext>
            </a:extLst>
          </p:cNvPr>
          <p:cNvSpPr txBox="1">
            <a:spLocks/>
          </p:cNvSpPr>
          <p:nvPr/>
        </p:nvSpPr>
        <p:spPr>
          <a:xfrm>
            <a:off x="6404879" y="3155762"/>
            <a:ext cx="40323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Author</a:t>
            </a:r>
          </a:p>
        </p:txBody>
      </p:sp>
    </p:spTree>
    <p:extLst>
      <p:ext uri="{BB962C8B-B14F-4D97-AF65-F5344CB8AC3E}">
        <p14:creationId xmlns:p14="http://schemas.microsoft.com/office/powerpoint/2010/main" val="1728029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0D28F-AAD8-4589-8940-47AC7A3A62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A90983-1941-4B1C-9647-1EB1034D18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B8DA2B-6239-433D-82B7-400A2E0BD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99E914-E912-437E-8B55-60F0313BCA57}"/>
              </a:ext>
            </a:extLst>
          </p:cNvPr>
          <p:cNvSpPr/>
          <p:nvPr/>
        </p:nvSpPr>
        <p:spPr>
          <a:xfrm>
            <a:off x="650203" y="3123306"/>
            <a:ext cx="18074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947044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2838F-591F-AA4E-8A4C-8187E7877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5" y="6309"/>
            <a:ext cx="10515600" cy="1325563"/>
          </a:xfrm>
        </p:spPr>
        <p:txBody>
          <a:bodyPr/>
          <a:lstStyle/>
          <a:p>
            <a:r>
              <a:rPr lang="en-US" dirty="0"/>
              <a:t>Slides &amp; Code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3DF1ACC-41FE-F34B-8FDD-59986A4CC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 err="1"/>
              <a:t>Github</a:t>
            </a:r>
            <a:r>
              <a:rPr lang="en-US" sz="2400" dirty="0"/>
              <a:t>: </a:t>
            </a:r>
            <a:r>
              <a:rPr lang="en-IN" sz="2400" dirty="0">
                <a:hlinkClick r:id="rId2"/>
              </a:rPr>
              <a:t>https://github.com/raghavbali/handwritten_text_dhs_av_2019</a:t>
            </a:r>
            <a:endParaRPr lang="en-IN" sz="2400" dirty="0"/>
          </a:p>
          <a:p>
            <a:endParaRPr lang="en-US" sz="2400" dirty="0"/>
          </a:p>
          <a:p>
            <a:pPr lvl="1"/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0EA613-E50E-554B-B670-E30A28E6F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853" y="2844511"/>
            <a:ext cx="2314203" cy="333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78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2838F-591F-AA4E-8A4C-8187E7877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5" y="6309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DE066-5334-4747-96F6-C0018AD51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Why Generate Handwriting</a:t>
            </a:r>
          </a:p>
          <a:p>
            <a:r>
              <a:rPr lang="en-US" dirty="0"/>
              <a:t>Overall Setup</a:t>
            </a:r>
          </a:p>
          <a:p>
            <a:r>
              <a:rPr lang="en-US" dirty="0"/>
              <a:t>Exploring the dataset</a:t>
            </a:r>
          </a:p>
          <a:p>
            <a:r>
              <a:rPr lang="en-US" dirty="0"/>
              <a:t>Quick Demo</a:t>
            </a:r>
          </a:p>
          <a:p>
            <a:r>
              <a:rPr lang="en-US" dirty="0"/>
              <a:t>Network Architecture</a:t>
            </a:r>
          </a:p>
          <a:p>
            <a:r>
              <a:rPr lang="en-US" dirty="0"/>
              <a:t>Gaussians</a:t>
            </a:r>
          </a:p>
          <a:p>
            <a:r>
              <a:rPr lang="en-US" dirty="0"/>
              <a:t>Training &amp; Prediction</a:t>
            </a:r>
          </a:p>
          <a:p>
            <a:r>
              <a:rPr lang="en-US" dirty="0"/>
              <a:t>Experiments</a:t>
            </a:r>
          </a:p>
          <a:p>
            <a:r>
              <a:rPr lang="en-US" dirty="0"/>
              <a:t>References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142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8D4FB-CC16-DC4F-B9D7-73DAAC46A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br>
              <a:rPr lang="en-IN" b="1" dirty="0"/>
            </a:br>
            <a:endParaRPr lang="en-IN" b="1" dirty="0"/>
          </a:p>
          <a:p>
            <a:r>
              <a:rPr lang="en-IN" b="1" dirty="0"/>
              <a:t>To Understand Data Generation Processes</a:t>
            </a:r>
            <a:br>
              <a:rPr lang="en-IN" b="1" dirty="0"/>
            </a:br>
            <a:r>
              <a:rPr lang="en-IN" dirty="0"/>
              <a:t>This has multiple advantages such as :</a:t>
            </a:r>
          </a:p>
          <a:p>
            <a:pPr lvl="1"/>
            <a:r>
              <a:rPr lang="en-IN" dirty="0"/>
              <a:t>capability to model more complex problems (like speech synthesis)</a:t>
            </a:r>
          </a:p>
          <a:p>
            <a:pPr lvl="1"/>
            <a:r>
              <a:rPr lang="en-IN" dirty="0"/>
              <a:t>capability to design models which generalize better</a:t>
            </a:r>
            <a:br>
              <a:rPr lang="en-IN" dirty="0"/>
            </a:br>
            <a:br>
              <a:rPr lang="en-IN" dirty="0"/>
            </a:br>
            <a:endParaRPr lang="en-IN" dirty="0"/>
          </a:p>
          <a:p>
            <a:br>
              <a:rPr lang="en-IN" b="1" dirty="0"/>
            </a:b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77D2D2-1622-4546-AF89-CC07820CF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101600"/>
            <a:ext cx="7053694" cy="8256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102E3-C9C7-594C-BD47-6E4AF03F79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</a:blip>
          <a:srcRect b="18712"/>
          <a:stretch/>
        </p:blipFill>
        <p:spPr>
          <a:xfrm>
            <a:off x="1257300" y="1636273"/>
            <a:ext cx="7848600" cy="6090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05F5F6-D296-3648-BFA3-1B7AA070DDE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63304">
            <a:off x="1049125" y="4611370"/>
            <a:ext cx="51943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0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43A1F29-D0AC-7940-9A4F-6C15534B7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139"/>
            <a:ext cx="10515600" cy="1325563"/>
          </a:xfrm>
        </p:spPr>
        <p:txBody>
          <a:bodyPr/>
          <a:lstStyle/>
          <a:p>
            <a:r>
              <a:rPr lang="en-US" dirty="0"/>
              <a:t>Overall Setup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A40F20F-0113-3E42-AAF2-B5EE27CF7E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2350294"/>
            <a:ext cx="9321800" cy="3302000"/>
          </a:xfrm>
        </p:spPr>
      </p:pic>
    </p:spTree>
    <p:extLst>
      <p:ext uri="{BB962C8B-B14F-4D97-AF65-F5344CB8AC3E}">
        <p14:creationId xmlns:p14="http://schemas.microsoft.com/office/powerpoint/2010/main" val="3492006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3B9A7-6AB6-ED4F-B99F-DAACBD564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139"/>
            <a:ext cx="10515600" cy="1325563"/>
          </a:xfrm>
        </p:spPr>
        <p:txBody>
          <a:bodyPr/>
          <a:lstStyle/>
          <a:p>
            <a:r>
              <a:rPr lang="en-US" dirty="0"/>
              <a:t>Exploring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8D4FB-CC16-DC4F-B9D7-73DAAC46A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Pen Trajectories (</a:t>
            </a:r>
            <a:r>
              <a:rPr lang="en-US" dirty="0" err="1"/>
              <a:t>x,y</a:t>
            </a:r>
            <a:r>
              <a:rPr lang="en-US" dirty="0"/>
              <a:t>) coordinates</a:t>
            </a:r>
          </a:p>
          <a:p>
            <a:r>
              <a:rPr lang="en-US" dirty="0"/>
              <a:t>IAM Online Handwriting Dataset :</a:t>
            </a:r>
          </a:p>
          <a:p>
            <a:pPr lvl="1"/>
            <a:r>
              <a:rPr lang="en-US" dirty="0"/>
              <a:t>10k Samples</a:t>
            </a:r>
          </a:p>
          <a:p>
            <a:pPr lvl="1"/>
            <a:r>
              <a:rPr lang="en-US" dirty="0"/>
              <a:t>200+ Contributors</a:t>
            </a:r>
          </a:p>
          <a:p>
            <a:pPr lvl="1"/>
            <a:r>
              <a:rPr lang="en-US" dirty="0"/>
              <a:t>Unconstrainted Written Samples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E5930D-7CFD-974A-9FFD-65D9730CA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326" y="2769833"/>
            <a:ext cx="4741474" cy="323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96F2106-E00A-5342-AD02-83F22408DAEB}"/>
              </a:ext>
            </a:extLst>
          </p:cNvPr>
          <p:cNvSpPr/>
          <p:nvPr/>
        </p:nvSpPr>
        <p:spPr>
          <a:xfrm>
            <a:off x="1458411" y="2071868"/>
            <a:ext cx="9340770" cy="37501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3A1F29-D0AC-7940-9A4F-6C15534B7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139"/>
            <a:ext cx="10515600" cy="1325563"/>
          </a:xfrm>
        </p:spPr>
        <p:txBody>
          <a:bodyPr/>
          <a:lstStyle/>
          <a:p>
            <a:r>
              <a:rPr lang="en-US" dirty="0"/>
              <a:t>Quick Demo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3DED00-7E77-0644-A012-8CDC2CA3DFED}"/>
              </a:ext>
            </a:extLst>
          </p:cNvPr>
          <p:cNvGrpSpPr/>
          <p:nvPr/>
        </p:nvGrpSpPr>
        <p:grpSpPr>
          <a:xfrm>
            <a:off x="969150" y="1625191"/>
            <a:ext cx="1067996" cy="1025407"/>
            <a:chOff x="969150" y="1625191"/>
            <a:chExt cx="1067996" cy="1025407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A67362A-4806-8742-B338-3A096EC55365}"/>
                </a:ext>
              </a:extLst>
            </p:cNvPr>
            <p:cNvCxnSpPr/>
            <p:nvPr/>
          </p:nvCxnSpPr>
          <p:spPr>
            <a:xfrm>
              <a:off x="1284793" y="1932968"/>
              <a:ext cx="0" cy="7176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E0351AA-9D13-E34E-BFFA-0DD82A1D58F4}"/>
                </a:ext>
              </a:extLst>
            </p:cNvPr>
            <p:cNvCxnSpPr/>
            <p:nvPr/>
          </p:nvCxnSpPr>
          <p:spPr>
            <a:xfrm>
              <a:off x="1273217" y="1932968"/>
              <a:ext cx="76392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0612E5-4861-D14A-9266-05FE06517753}"/>
                </a:ext>
              </a:extLst>
            </p:cNvPr>
            <p:cNvSpPr txBox="1"/>
            <p:nvPr/>
          </p:nvSpPr>
          <p:spPr>
            <a:xfrm>
              <a:off x="1655024" y="1625191"/>
              <a:ext cx="2840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D02381C-778C-6F4E-9D48-88E5DFBD9E35}"/>
                </a:ext>
              </a:extLst>
            </p:cNvPr>
            <p:cNvSpPr txBox="1"/>
            <p:nvPr/>
          </p:nvSpPr>
          <p:spPr>
            <a:xfrm>
              <a:off x="969150" y="2296518"/>
              <a:ext cx="2840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Y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8FCC60D-43D3-5749-8ED7-6CECD6BA9C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0270"/>
          <a:stretch/>
        </p:blipFill>
        <p:spPr>
          <a:xfrm>
            <a:off x="2864573" y="3579617"/>
            <a:ext cx="1092200" cy="159538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2B0BBDF-4EB2-5741-A679-00DBD1421415}"/>
              </a:ext>
            </a:extLst>
          </p:cNvPr>
          <p:cNvSpPr/>
          <p:nvPr/>
        </p:nvSpPr>
        <p:spPr>
          <a:xfrm>
            <a:off x="3053812" y="3913747"/>
            <a:ext cx="45719" cy="1273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5042E-E6E9-4F40-8CC4-232F309443A0}"/>
              </a:ext>
            </a:extLst>
          </p:cNvPr>
          <p:cNvSpPr txBox="1"/>
          <p:nvPr/>
        </p:nvSpPr>
        <p:spPr>
          <a:xfrm>
            <a:off x="4387065" y="2291783"/>
            <a:ext cx="3127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pc="600" dirty="0">
                <a:solidFill>
                  <a:schemeClr val="bg1">
                    <a:lumMod val="50000"/>
                  </a:schemeClr>
                </a:solidFill>
              </a:rPr>
              <a:t>White 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6F869C-A086-A544-ADCC-048C7AA2E052}"/>
              </a:ext>
            </a:extLst>
          </p:cNvPr>
          <p:cNvSpPr txBox="1"/>
          <p:nvPr/>
        </p:nvSpPr>
        <p:spPr>
          <a:xfrm>
            <a:off x="3217706" y="1133328"/>
            <a:ext cx="4979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Text to be Generated </a:t>
            </a:r>
            <a:r>
              <a:rPr lang="en-US" dirty="0"/>
              <a:t>: A Move to Stop Mr. Gaitskell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C5EEEA-AC57-A04F-92AA-B76F400349E8}"/>
              </a:ext>
            </a:extLst>
          </p:cNvPr>
          <p:cNvSpPr txBox="1"/>
          <p:nvPr/>
        </p:nvSpPr>
        <p:spPr>
          <a:xfrm>
            <a:off x="4820474" y="1390865"/>
            <a:ext cx="160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[x,y]</a:t>
            </a:r>
            <a:r>
              <a:rPr lang="en-US" dirty="0"/>
              <a:t>: [207,371]</a:t>
            </a:r>
          </a:p>
        </p:txBody>
      </p:sp>
    </p:spTree>
    <p:extLst>
      <p:ext uri="{BB962C8B-B14F-4D97-AF65-F5344CB8AC3E}">
        <p14:creationId xmlns:p14="http://schemas.microsoft.com/office/powerpoint/2010/main" val="322823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96F2106-E00A-5342-AD02-83F22408DAEB}"/>
              </a:ext>
            </a:extLst>
          </p:cNvPr>
          <p:cNvSpPr/>
          <p:nvPr/>
        </p:nvSpPr>
        <p:spPr>
          <a:xfrm>
            <a:off x="1458411" y="2071868"/>
            <a:ext cx="9340770" cy="37501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3A1F29-D0AC-7940-9A4F-6C15534B7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139"/>
            <a:ext cx="10515600" cy="1325563"/>
          </a:xfrm>
        </p:spPr>
        <p:txBody>
          <a:bodyPr/>
          <a:lstStyle/>
          <a:p>
            <a:r>
              <a:rPr lang="en-US" dirty="0"/>
              <a:t>Quick Demo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2D75700-7EC9-F04C-A258-81B7D8733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050" y="3544094"/>
            <a:ext cx="8597900" cy="914400"/>
          </a:xfr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67362A-4806-8742-B338-3A096EC55365}"/>
              </a:ext>
            </a:extLst>
          </p:cNvPr>
          <p:cNvCxnSpPr/>
          <p:nvPr/>
        </p:nvCxnSpPr>
        <p:spPr>
          <a:xfrm>
            <a:off x="1284793" y="1932968"/>
            <a:ext cx="0" cy="7176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0351AA-9D13-E34E-BFFA-0DD82A1D58F4}"/>
              </a:ext>
            </a:extLst>
          </p:cNvPr>
          <p:cNvCxnSpPr/>
          <p:nvPr/>
        </p:nvCxnSpPr>
        <p:spPr>
          <a:xfrm>
            <a:off x="1273217" y="1932968"/>
            <a:ext cx="7639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10612E5-4861-D14A-9266-05FE06517753}"/>
              </a:ext>
            </a:extLst>
          </p:cNvPr>
          <p:cNvSpPr txBox="1"/>
          <p:nvPr/>
        </p:nvSpPr>
        <p:spPr>
          <a:xfrm>
            <a:off x="1655024" y="1625191"/>
            <a:ext cx="284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02381C-778C-6F4E-9D48-88E5DFBD9E35}"/>
              </a:ext>
            </a:extLst>
          </p:cNvPr>
          <p:cNvSpPr txBox="1"/>
          <p:nvPr/>
        </p:nvSpPr>
        <p:spPr>
          <a:xfrm>
            <a:off x="969150" y="2296518"/>
            <a:ext cx="284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0481348-703E-D846-9F26-4368E47AB4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</a:blip>
          <a:srcRect b="10270"/>
          <a:stretch/>
        </p:blipFill>
        <p:spPr>
          <a:xfrm>
            <a:off x="2864573" y="3579617"/>
            <a:ext cx="1092200" cy="15953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04447D-9B40-9049-9CC3-EE6B53D4AC11}"/>
              </a:ext>
            </a:extLst>
          </p:cNvPr>
          <p:cNvSpPr txBox="1"/>
          <p:nvPr/>
        </p:nvSpPr>
        <p:spPr>
          <a:xfrm>
            <a:off x="4387065" y="2291783"/>
            <a:ext cx="3127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pc="600" dirty="0">
                <a:solidFill>
                  <a:schemeClr val="bg1">
                    <a:lumMod val="50000"/>
                  </a:schemeClr>
                </a:solidFill>
              </a:rPr>
              <a:t>White Board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C977FC-41C7-6040-ADC6-EC0C322E4757}"/>
              </a:ext>
            </a:extLst>
          </p:cNvPr>
          <p:cNvSpPr txBox="1"/>
          <p:nvPr/>
        </p:nvSpPr>
        <p:spPr>
          <a:xfrm>
            <a:off x="3217706" y="1133328"/>
            <a:ext cx="4979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Text to be Generated </a:t>
            </a:r>
            <a:r>
              <a:rPr lang="en-US" dirty="0"/>
              <a:t>: A Move to Stop Mr. Gaitskell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73A767-8E6E-C94B-B1B9-D95A83D2CA7D}"/>
              </a:ext>
            </a:extLst>
          </p:cNvPr>
          <p:cNvSpPr txBox="1"/>
          <p:nvPr/>
        </p:nvSpPr>
        <p:spPr>
          <a:xfrm>
            <a:off x="4820474" y="1390865"/>
            <a:ext cx="160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[x,y]</a:t>
            </a:r>
            <a:r>
              <a:rPr lang="en-US" dirty="0"/>
              <a:t>: [207,371]</a:t>
            </a:r>
          </a:p>
        </p:txBody>
      </p:sp>
    </p:spTree>
    <p:extLst>
      <p:ext uri="{BB962C8B-B14F-4D97-AF65-F5344CB8AC3E}">
        <p14:creationId xmlns:p14="http://schemas.microsoft.com/office/powerpoint/2010/main" val="3800020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3394</TotalTime>
  <Words>451</Words>
  <Application>Microsoft Macintosh PowerPoint</Application>
  <PresentationFormat>Widescreen</PresentationFormat>
  <Paragraphs>114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Helvetica Neue</vt:lpstr>
      <vt:lpstr>STIXMathJax_Main</vt:lpstr>
      <vt:lpstr>STIXMathJax_Normal-italic</vt:lpstr>
      <vt:lpstr>STIXMathJax_Variants</vt:lpstr>
      <vt:lpstr>Office Theme</vt:lpstr>
      <vt:lpstr>PowerPoint Presentation</vt:lpstr>
      <vt:lpstr>About Me</vt:lpstr>
      <vt:lpstr>Slides &amp; Code</vt:lpstr>
      <vt:lpstr>Agenda</vt:lpstr>
      <vt:lpstr>PowerPoint Presentation</vt:lpstr>
      <vt:lpstr>Overall Setup</vt:lpstr>
      <vt:lpstr>Exploring the Dataset</vt:lpstr>
      <vt:lpstr>Quick Demo</vt:lpstr>
      <vt:lpstr>Quick Demo</vt:lpstr>
      <vt:lpstr>Network Architecture</vt:lpstr>
      <vt:lpstr>Gaussian Distributions</vt:lpstr>
      <vt:lpstr>Gaussian Distributions</vt:lpstr>
      <vt:lpstr>Gaussian Mixtures</vt:lpstr>
      <vt:lpstr>Training &amp; Prediction</vt:lpstr>
      <vt:lpstr>Experiments</vt:lpstr>
      <vt:lpstr>Experiments</vt:lpstr>
      <vt:lpstr>Experiments</vt:lpstr>
      <vt:lpstr>Experiments</vt:lpstr>
      <vt:lpstr>References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Pranav</dc:creator>
  <cp:lastModifiedBy>Microsoft Office User</cp:lastModifiedBy>
  <cp:revision>27</cp:revision>
  <dcterms:created xsi:type="dcterms:W3CDTF">2019-09-19T08:36:44Z</dcterms:created>
  <dcterms:modified xsi:type="dcterms:W3CDTF">2019-11-15T06:31:00Z</dcterms:modified>
</cp:coreProperties>
</file>